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94" r:id="rId3"/>
    <p:sldId id="301" r:id="rId4"/>
    <p:sldId id="305" r:id="rId5"/>
    <p:sldId id="306" r:id="rId6"/>
    <p:sldId id="307" r:id="rId7"/>
    <p:sldId id="308" r:id="rId8"/>
    <p:sldId id="311" r:id="rId9"/>
    <p:sldId id="309" r:id="rId10"/>
    <p:sldId id="310" r:id="rId11"/>
    <p:sldId id="312" r:id="rId12"/>
    <p:sldId id="313" r:id="rId13"/>
    <p:sldId id="314" r:id="rId14"/>
    <p:sldId id="315" r:id="rId15"/>
    <p:sldId id="279" r:id="rId16"/>
  </p:sldIdLst>
  <p:sldSz cx="12192000" cy="6858000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Средний стиль 3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22" autoAdjust="0"/>
    <p:restoredTop sz="94660"/>
  </p:normalViewPr>
  <p:slideViewPr>
    <p:cSldViewPr snapToGrid="0">
      <p:cViewPr varScale="1">
        <p:scale>
          <a:sx n="20" d="100"/>
          <a:sy n="20" d="100"/>
        </p:scale>
        <p:origin x="304" y="2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4622418-1DEF-E64D-A26E-1FD9C7A81F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5AD864A-6FC3-E847-8D8C-2283A801346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8EE2F6F-F520-499B-938F-647375D53A57}" type="datetimeFigureOut">
              <a:rPr lang="ru-RU"/>
              <a:pPr>
                <a:defRPr/>
              </a:pPr>
              <a:t>14.01.2019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4F45D049-8984-EE43-9685-2685573B85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793AFA5F-7004-D94C-ADB0-1EED2638F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57E02B-CE7E-AA44-9981-6EB45A1E65C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454B132-62E6-AE47-AADF-60AE6DBA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DFFE2D2-23F9-42F0-A589-FB94E242D45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96DF58-A859-46D2-AC06-9D4AC3C17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07F41B-05C5-46FA-8884-FBF8E39C54D0}" type="datetime1">
              <a:rPr lang="ru-RU"/>
              <a:pPr>
                <a:defRPr/>
              </a:pPr>
              <a:t>14.01.2019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ECB366-8454-4546-AB5C-DA536B41C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F9038F-5436-492B-A049-53CCBE58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E359A-D616-42E6-8386-E0B22C61FDF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3007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CEB930-9667-46DD-86EA-BFEDB888E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D66E8-55FA-42C7-A1E2-96920B13E929}" type="datetime1">
              <a:rPr lang="ru-RU"/>
              <a:pPr>
                <a:defRPr/>
              </a:pPr>
              <a:t>14.01.2019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560321-989D-4705-A038-258E4C289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0305D0-6A8B-4E81-8CD4-024DCA2DF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BAC024-D881-4136-A30A-63A7068534D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3368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ED3A13-AE33-4005-9014-228FC81EE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D374F8-1864-4231-913B-F843A7CBBE08}" type="datetime1">
              <a:rPr lang="ru-RU"/>
              <a:pPr>
                <a:defRPr/>
              </a:pPr>
              <a:t>14.01.2019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D340B4-9C87-488F-AF25-1F0D092BA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CAD13F-460B-48DB-8287-74A6663F9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E9164-71BF-4F0F-A6F7-09C1D43810E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5383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7DDC7D-4406-4D16-B362-CB8AD7140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1F3AA-F1A8-4590-8F47-86AAB8F7E0DD}" type="datetime1">
              <a:rPr lang="ru-RU"/>
              <a:pPr>
                <a:defRPr/>
              </a:pPr>
              <a:t>14.01.2019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63AEC0-A7C9-4A32-8609-53DF8BEF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1AB218-116D-4C96-9B3D-EF5EDED0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60782B-A72E-463F-A736-AEA9DEFDFAA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3015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212575-05E3-4633-89D6-049F98D11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7B27E1-7F09-4651-B95F-B341B14AEC96}" type="datetime1">
              <a:rPr lang="ru-RU"/>
              <a:pPr>
                <a:defRPr/>
              </a:pPr>
              <a:t>14.01.2019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93952A-2893-4D34-B072-CF24FB6F1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0F2584-FEE2-40CF-B96B-E84F219A1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A508E4-5E4C-423E-970C-68C3873D62F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918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C51B09AD-1591-4B12-ACFE-0229D2D7E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2D074D-F6C0-4B6D-99F9-547D898D731E}" type="datetime1">
              <a:rPr lang="ru-RU"/>
              <a:pPr>
                <a:defRPr/>
              </a:pPr>
              <a:t>14.01.2019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7C1DCCDA-F8A9-42AA-ABC8-BDF5E26CD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BAC40A25-4D2B-47D1-B31E-A81EBA33B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12AD43-93E0-4C6B-8B20-FAE76029BD3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0925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FB140444-942E-4948-A036-B9C47F8DF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6447DA-7361-4EF0-805E-98A3694AAE80}" type="datetime1">
              <a:rPr lang="ru-RU"/>
              <a:pPr>
                <a:defRPr/>
              </a:pPr>
              <a:t>14.01.2019</a:t>
            </a:fld>
            <a:endParaRPr lang="ru-RU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0CA8289F-8A46-4B46-87A3-598218A6B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CDE388B8-645D-4712-9A72-1EE67093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68F2B-C97D-4FE1-878E-57DB31C2265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026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17E2BC1D-41FC-45B6-887D-4F52FDB9A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F46BA-4F0B-47D2-9E5E-0F6531AF5E02}" type="datetime1">
              <a:rPr lang="ru-RU"/>
              <a:pPr>
                <a:defRPr/>
              </a:pPr>
              <a:t>14.01.2019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F10EB017-CB0D-4082-A71D-A6B1D0AF2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C115C432-4BB9-4C92-9BD3-650D3CA02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E335B-4014-4C40-9A7F-C53AA6247C7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852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D22B5B36-8ADF-4651-9238-45B94DB16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71DD2-E409-43F4-A22D-7A9F841B430C}" type="datetime1">
              <a:rPr lang="ru-RU"/>
              <a:pPr>
                <a:defRPr/>
              </a:pPr>
              <a:t>14.01.2019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B81CE865-A07E-496A-A5C8-228C5256D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C6403563-2823-4A36-A444-EC11C354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1FA196-F050-46D8-94E3-F015C729264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844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518CF30F-C370-4F21-9041-75B8F771E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2E676-B205-4D83-8D72-3BF9D07345DB}" type="datetime1">
              <a:rPr lang="ru-RU"/>
              <a:pPr>
                <a:defRPr/>
              </a:pPr>
              <a:t>14.01.2019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7710DD70-F0FB-4E52-8797-9450EDAD1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DD94EAAF-CB96-404F-9CCB-B82EAD348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60881-29B2-4097-A640-773D2DD3DD5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3403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67FAF9D7-6848-485F-96B3-F6AB43D2D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148A2D-75EA-47D1-B3B9-C07C357476E4}" type="datetime1">
              <a:rPr lang="ru-RU"/>
              <a:pPr>
                <a:defRPr/>
              </a:pPr>
              <a:t>14.01.2019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F3382BA7-146F-4487-A6FF-81ADC607B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F2BE33E8-075F-44F7-9EA1-0E58E69B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4B376-8FF7-4339-BF61-BA28D0DFA48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65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>
            <a:extLst>
              <a:ext uri="{FF2B5EF4-FFF2-40B4-BE49-F238E27FC236}">
                <a16:creationId xmlns:a16="http://schemas.microsoft.com/office/drawing/2014/main" id="{BEB60245-2A8B-4441-864D-52543BBF61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Текст 2">
            <a:extLst>
              <a:ext uri="{FF2B5EF4-FFF2-40B4-BE49-F238E27FC236}">
                <a16:creationId xmlns:a16="http://schemas.microsoft.com/office/drawing/2014/main" id="{E6A19496-8A28-4DDB-91EF-00EE0DC404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E7BB84-C5A3-3E41-98B3-D32FAD2CDA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FF44894-7500-48B5-971E-289F33A01C91}" type="datetime1">
              <a:rPr lang="ru-RU"/>
              <a:pPr>
                <a:defRPr/>
              </a:pPr>
              <a:t>14.01.2019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49BCD1-0658-BE42-A1F0-C400AFAD4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005A8E-EC17-6C48-B9FA-F055050E9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55E25D3-230A-4476-A274-106B3640AC3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5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Подзаголовок 2">
            <a:extLst>
              <a:ext uri="{FF2B5EF4-FFF2-40B4-BE49-F238E27FC236}">
                <a16:creationId xmlns:a16="http://schemas.microsoft.com/office/drawing/2014/main" id="{8061E40C-7B2B-4908-BA11-F2AA3251D54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062038" y="2017713"/>
            <a:ext cx="10118725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ru-RU" altLang="ru-RU" sz="3200" dirty="0">
                <a:solidFill>
                  <a:schemeClr val="bg1"/>
                </a:solidFill>
              </a:rPr>
              <a:t>«Система формирования работы аэропорта»</a:t>
            </a:r>
            <a:endParaRPr lang="ru-RU" altLang="ru-RU" sz="32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339" name="TextBox 4">
            <a:extLst>
              <a:ext uri="{FF2B5EF4-FFF2-40B4-BE49-F238E27FC236}">
                <a16:creationId xmlns:a16="http://schemas.microsoft.com/office/drawing/2014/main" id="{D037F08C-5015-4A4D-95C2-22272313A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438" y="6003925"/>
            <a:ext cx="21939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Санкт-Петербург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2019</a:t>
            </a:r>
          </a:p>
        </p:txBody>
      </p:sp>
      <p:sp>
        <p:nvSpPr>
          <p:cNvPr id="14340" name="TextBox 14">
            <a:extLst>
              <a:ext uri="{FF2B5EF4-FFF2-40B4-BE49-F238E27FC236}">
                <a16:creationId xmlns:a16="http://schemas.microsoft.com/office/drawing/2014/main" id="{09BEF395-C9BA-48F5-9945-6E3488D85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4894" y="3957638"/>
            <a:ext cx="8607994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solidFill>
                  <a:schemeClr val="bg1"/>
                </a:solidFill>
                <a:latin typeface="Calibri"/>
                <a:cs typeface="Calibri"/>
              </a:rPr>
              <a:t>Работу выполнила: Ушакова К.Э.</a:t>
            </a: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dirty="0">
                <a:solidFill>
                  <a:schemeClr val="bg1"/>
                </a:solidFill>
                <a:latin typeface="Calibri"/>
                <a:cs typeface="Calibri"/>
              </a:rPr>
              <a:t>Группа К3142</a:t>
            </a: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ru-RU" sz="2000" dirty="0" err="1">
                <a:solidFill>
                  <a:schemeClr val="bg1"/>
                </a:solidFill>
                <a:cs typeface="Calibri"/>
              </a:rPr>
              <a:t>Руководитель</a:t>
            </a:r>
            <a:r>
              <a:rPr lang="en-US" altLang="ru-RU" sz="2000" b="1" dirty="0">
                <a:solidFill>
                  <a:schemeClr val="bg1"/>
                </a:solidFill>
                <a:cs typeface="Calibri"/>
              </a:rPr>
              <a:t>: </a:t>
            </a:r>
            <a:r>
              <a:rPr lang="ru-RU" sz="2000" b="1" dirty="0" err="1">
                <a:solidFill>
                  <a:schemeClr val="bg1"/>
                </a:solidFill>
                <a:cs typeface="Calibri"/>
              </a:rPr>
              <a:t>Белозубов</a:t>
            </a:r>
            <a:r>
              <a:rPr lang="ru-RU" sz="2000" b="1" dirty="0">
                <a:solidFill>
                  <a:schemeClr val="bg1"/>
                </a:solidFill>
                <a:cs typeface="Calibri"/>
              </a:rPr>
              <a:t> А.В.</a:t>
            </a:r>
            <a:endParaRPr lang="en-US" altLang="ru-RU" sz="2000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4342" name="Picture 2" descr="http://www.ifmo.ru/file/news/4246/itmo_small_blue_rus.png">
            <a:extLst>
              <a:ext uri="{FF2B5EF4-FFF2-40B4-BE49-F238E27FC236}">
                <a16:creationId xmlns:a16="http://schemas.microsoft.com/office/drawing/2014/main" id="{F659FB57-A76C-45CD-8717-D0CDEF614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8"/>
          <a:stretch>
            <a:fillRect/>
          </a:stretch>
        </p:blipFill>
        <p:spPr bwMode="auto">
          <a:xfrm>
            <a:off x="4445000" y="87313"/>
            <a:ext cx="3302000" cy="19510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TextBox 1">
            <a:extLst>
              <a:ext uri="{FF2B5EF4-FFF2-40B4-BE49-F238E27FC236}">
                <a16:creationId xmlns:a16="http://schemas.microsoft.com/office/drawing/2014/main" id="{35E61D08-7B31-4845-AB48-C36E4E1C8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0581" y="2504550"/>
            <a:ext cx="43416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000" dirty="0">
                <a:solidFill>
                  <a:schemeClr val="bg1"/>
                </a:solidFill>
              </a:rPr>
              <a:t>Отчет о выполнении курсовой работы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FFB8F-C2FE-8D4E-9895-796CDFF2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92113"/>
            <a:ext cx="10515600" cy="132556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  <a:latin typeface="Arial"/>
                <a:cs typeface="Arial"/>
              </a:rPr>
              <a:t>Описание программного кода</a:t>
            </a:r>
            <a:endParaRPr lang="ru-RU" dirty="0"/>
          </a:p>
        </p:txBody>
      </p:sp>
      <p:pic>
        <p:nvPicPr>
          <p:cNvPr id="15362" name="Picture 2" descr="http://www.ifmo.ru/file/news/4246/itmo_small_blue_rus.png">
            <a:extLst>
              <a:ext uri="{FF2B5EF4-FFF2-40B4-BE49-F238E27FC236}">
                <a16:creationId xmlns:a16="http://schemas.microsoft.com/office/drawing/2014/main" id="{59B804FE-35B8-4533-87F4-D237B9D78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8"/>
          <a:stretch>
            <a:fillRect/>
          </a:stretch>
        </p:blipFill>
        <p:spPr bwMode="auto">
          <a:xfrm>
            <a:off x="9856788" y="127000"/>
            <a:ext cx="2092325" cy="1238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18076E-EBBC-4C57-B7C2-834E3F1A1E0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-1310227" y="6503448"/>
            <a:ext cx="8551594" cy="35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endParaRPr lang="ru-RU" altLang="ru-RU" sz="16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430EFF-05FF-7445-896C-054D9E5258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03550" y="1614170"/>
            <a:ext cx="6184900" cy="362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6028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FFB8F-C2FE-8D4E-9895-796CDFF2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92113"/>
            <a:ext cx="10515600" cy="132556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  <a:latin typeface="Arial"/>
                <a:cs typeface="Arial"/>
              </a:rPr>
              <a:t>Описание программного кода</a:t>
            </a:r>
            <a:endParaRPr lang="ru-RU" dirty="0"/>
          </a:p>
        </p:txBody>
      </p:sp>
      <p:pic>
        <p:nvPicPr>
          <p:cNvPr id="15362" name="Picture 2" descr="http://www.ifmo.ru/file/news/4246/itmo_small_blue_rus.png">
            <a:extLst>
              <a:ext uri="{FF2B5EF4-FFF2-40B4-BE49-F238E27FC236}">
                <a16:creationId xmlns:a16="http://schemas.microsoft.com/office/drawing/2014/main" id="{59B804FE-35B8-4533-87F4-D237B9D78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8"/>
          <a:stretch>
            <a:fillRect/>
          </a:stretch>
        </p:blipFill>
        <p:spPr bwMode="auto">
          <a:xfrm>
            <a:off x="9856788" y="127000"/>
            <a:ext cx="2092325" cy="1238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18076E-EBBC-4C57-B7C2-834E3F1A1E0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-1310227" y="6503448"/>
            <a:ext cx="8551594" cy="35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endParaRPr lang="ru-RU" altLang="ru-RU" sz="16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D3B7B-11BB-B841-846A-DF03BFB8ADB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03550" y="1634807"/>
            <a:ext cx="6184900" cy="358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6124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FFB8F-C2FE-8D4E-9895-796CDFF2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92113"/>
            <a:ext cx="10515600" cy="132556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  <a:latin typeface="Arial"/>
                <a:cs typeface="Arial"/>
              </a:rPr>
              <a:t>Описание программного кода</a:t>
            </a:r>
            <a:endParaRPr lang="ru-RU" dirty="0"/>
          </a:p>
        </p:txBody>
      </p:sp>
      <p:pic>
        <p:nvPicPr>
          <p:cNvPr id="15362" name="Picture 2" descr="http://www.ifmo.ru/file/news/4246/itmo_small_blue_rus.png">
            <a:extLst>
              <a:ext uri="{FF2B5EF4-FFF2-40B4-BE49-F238E27FC236}">
                <a16:creationId xmlns:a16="http://schemas.microsoft.com/office/drawing/2014/main" id="{59B804FE-35B8-4533-87F4-D237B9D78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8"/>
          <a:stretch>
            <a:fillRect/>
          </a:stretch>
        </p:blipFill>
        <p:spPr bwMode="auto">
          <a:xfrm>
            <a:off x="9856788" y="127000"/>
            <a:ext cx="2092325" cy="1238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18076E-EBBC-4C57-B7C2-834E3F1A1E0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-1310227" y="6503448"/>
            <a:ext cx="8551594" cy="35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endParaRPr lang="ru-RU" altLang="ru-RU" sz="16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752E4-6650-4F49-86BC-FC63D25C5D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03550" y="1933257"/>
            <a:ext cx="6184900" cy="2991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1ED969-9C79-7E43-8F54-CE726C2627D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03550" y="1717675"/>
            <a:ext cx="6184900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7865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FFB8F-C2FE-8D4E-9895-796CDFF2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92113"/>
            <a:ext cx="10515600" cy="132556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  <a:latin typeface="Arial"/>
                <a:cs typeface="Arial"/>
              </a:rPr>
              <a:t>Описание программного кода</a:t>
            </a:r>
            <a:endParaRPr lang="ru-RU" dirty="0"/>
          </a:p>
        </p:txBody>
      </p:sp>
      <p:pic>
        <p:nvPicPr>
          <p:cNvPr id="15362" name="Picture 2" descr="http://www.ifmo.ru/file/news/4246/itmo_small_blue_rus.png">
            <a:extLst>
              <a:ext uri="{FF2B5EF4-FFF2-40B4-BE49-F238E27FC236}">
                <a16:creationId xmlns:a16="http://schemas.microsoft.com/office/drawing/2014/main" id="{59B804FE-35B8-4533-87F4-D237B9D78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8"/>
          <a:stretch>
            <a:fillRect/>
          </a:stretch>
        </p:blipFill>
        <p:spPr bwMode="auto">
          <a:xfrm>
            <a:off x="9856788" y="127000"/>
            <a:ext cx="2092325" cy="1238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18076E-EBBC-4C57-B7C2-834E3F1A1E0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-1310227" y="6503448"/>
            <a:ext cx="8551594" cy="35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endParaRPr lang="ru-RU" altLang="ru-RU" sz="16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8C25EA-2B6F-BF43-97B0-91B7880109E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550" y="2507615"/>
            <a:ext cx="6184900" cy="184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3508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FFB8F-C2FE-8D4E-9895-796CDFF2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92113"/>
            <a:ext cx="10515600" cy="132556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  <a:latin typeface="Arial"/>
                <a:cs typeface="Arial"/>
              </a:rPr>
              <a:t>Заключение</a:t>
            </a:r>
            <a:endParaRPr lang="ru-RU" dirty="0"/>
          </a:p>
        </p:txBody>
      </p:sp>
      <p:pic>
        <p:nvPicPr>
          <p:cNvPr id="15362" name="Picture 2" descr="http://www.ifmo.ru/file/news/4246/itmo_small_blue_rus.png">
            <a:extLst>
              <a:ext uri="{FF2B5EF4-FFF2-40B4-BE49-F238E27FC236}">
                <a16:creationId xmlns:a16="http://schemas.microsoft.com/office/drawing/2014/main" id="{59B804FE-35B8-4533-87F4-D237B9D78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8"/>
          <a:stretch>
            <a:fillRect/>
          </a:stretch>
        </p:blipFill>
        <p:spPr bwMode="auto">
          <a:xfrm>
            <a:off x="9856788" y="127000"/>
            <a:ext cx="2092325" cy="1238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6B9D131-D0F2-4561-9B31-D2A1BDD1D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7" y="1559524"/>
            <a:ext cx="11847513" cy="1771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marL="342900" indent="-342900"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0100" indent="-3429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ru-RU" dirty="0"/>
              <a:t>В ходе работы над модулем были разработаны структуры JSON-файлов для прибытий и вылетов. Каждый рейс содержит информацию о его номере, пункте назначения/точки вылета, статусе и модели самолета. </a:t>
            </a:r>
          </a:p>
          <a:p>
            <a:r>
              <a:rPr lang="ru-RU" b="1" dirty="0"/>
              <a:t>Общее количество строк кода в проекте: 1267</a:t>
            </a:r>
            <a:endParaRPr lang="ru-RU" dirty="0"/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18076E-EBBC-4C57-B7C2-834E3F1A1E0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-1310227" y="6503448"/>
            <a:ext cx="8551594" cy="35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endParaRPr lang="ru-RU" altLang="ru-RU" sz="16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764269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51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Объект 2">
            <a:extLst>
              <a:ext uri="{FF2B5EF4-FFF2-40B4-BE49-F238E27FC236}">
                <a16:creationId xmlns:a16="http://schemas.microsoft.com/office/drawing/2014/main" id="{C23B9B92-CB9A-4D4D-B87E-2A9C3999FB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6627" y="3001517"/>
            <a:ext cx="11053763" cy="2592388"/>
          </a:xfrm>
        </p:spPr>
        <p:txBody>
          <a:bodyPr/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ru-RU" altLang="ru-RU" sz="3600" b="1" dirty="0">
                <a:solidFill>
                  <a:schemeClr val="bg1"/>
                </a:solidFill>
                <a:latin typeface="Calibri"/>
                <a:cs typeface="Calibri"/>
              </a:rPr>
              <a:t>Спасибо за внимание!</a:t>
            </a:r>
          </a:p>
          <a:p>
            <a:pPr marL="0" indent="0" algn="ctr" eaLnBrk="1" hangingPunct="1">
              <a:buFont typeface="Arial" panose="020B0604020202020204" pitchFamily="34" charset="0"/>
              <a:buNone/>
            </a:pPr>
            <a:endParaRPr lang="ru-RU" altLang="ru-RU" sz="40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6627" name="Picture 2" descr="http://www.ifmo.ru/file/news/4246/itmo_small_blue_rus.png">
            <a:extLst>
              <a:ext uri="{FF2B5EF4-FFF2-40B4-BE49-F238E27FC236}">
                <a16:creationId xmlns:a16="http://schemas.microsoft.com/office/drawing/2014/main" id="{B9FECA8F-55ED-4199-B966-97A2F0043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901" y="0"/>
            <a:ext cx="2267794" cy="16035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FFB8F-C2FE-8D4E-9895-796CDFF2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92113"/>
            <a:ext cx="10515600" cy="132556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Введение</a:t>
            </a:r>
          </a:p>
        </p:txBody>
      </p:sp>
      <p:pic>
        <p:nvPicPr>
          <p:cNvPr id="15362" name="Picture 2" descr="http://www.ifmo.ru/file/news/4246/itmo_small_blue_rus.png">
            <a:extLst>
              <a:ext uri="{FF2B5EF4-FFF2-40B4-BE49-F238E27FC236}">
                <a16:creationId xmlns:a16="http://schemas.microsoft.com/office/drawing/2014/main" id="{59B804FE-35B8-4533-87F4-D237B9D78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8"/>
          <a:stretch>
            <a:fillRect/>
          </a:stretch>
        </p:blipFill>
        <p:spPr bwMode="auto">
          <a:xfrm>
            <a:off x="9856788" y="127000"/>
            <a:ext cx="2092325" cy="1238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Прямоугольник 2">
            <a:extLst>
              <a:ext uri="{FF2B5EF4-FFF2-40B4-BE49-F238E27FC236}">
                <a16:creationId xmlns:a16="http://schemas.microsoft.com/office/drawing/2014/main" id="{9EB6D40E-F926-4702-9F20-1E8C18826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00" y="1541463"/>
            <a:ext cx="11847513" cy="5334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marL="342900" indent="-342900"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0100" indent="-3429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ru-RU" dirty="0"/>
              <a:t>Требуется разработать модуль системы учета расписания рейсов аэропорта и структуру JSON-файла, содержащего данные объектов системы. Для каждого рейса необходимо хранить его название, информацию о времени вылета/прибытия, название пункта отправки и пункта назначения, статус рейса (отменен, задерживается, по расписанию), а также название авиакомпании и модель самолета. </a:t>
            </a:r>
          </a:p>
          <a:p>
            <a:r>
              <a:rPr lang="ru-RU" dirty="0"/>
              <a:t>Модуль должен предоставлять возможность получения данных о списке рейсов, хранящихся в базе данных, возможность перехода к интерфейсу просмотра краткой информации о списке изменений расписания работы аэропорта по времени, интерфейсу просмотра подробной информации об отдельном рейсе. База данных представляется JSON-файлом. Средства доступа к базе данных: </a:t>
            </a:r>
            <a:r>
              <a:rPr lang="ru-RU" dirty="0" err="1"/>
              <a:t>Python</a:t>
            </a:r>
            <a:r>
              <a:rPr lang="ru-RU" dirty="0"/>
              <a:t> + </a:t>
            </a:r>
            <a:r>
              <a:rPr lang="ru-RU" dirty="0" err="1"/>
              <a:t>Django</a:t>
            </a:r>
            <a:r>
              <a:rPr lang="ru-RU" dirty="0"/>
              <a:t>.</a:t>
            </a:r>
          </a:p>
          <a:p>
            <a:endParaRPr lang="ru-RU" sz="2400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FFB8F-C2FE-8D4E-9895-796CDFF2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92113"/>
            <a:ext cx="10515600" cy="132556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  <a:latin typeface="Arial"/>
                <a:cs typeface="Arial"/>
              </a:rPr>
              <a:t>Анализ и уточнение задания</a:t>
            </a:r>
            <a:endParaRPr lang="ru-RU" dirty="0"/>
          </a:p>
        </p:txBody>
      </p:sp>
      <p:pic>
        <p:nvPicPr>
          <p:cNvPr id="15362" name="Picture 2" descr="http://www.ifmo.ru/file/news/4246/itmo_small_blue_rus.png">
            <a:extLst>
              <a:ext uri="{FF2B5EF4-FFF2-40B4-BE49-F238E27FC236}">
                <a16:creationId xmlns:a16="http://schemas.microsoft.com/office/drawing/2014/main" id="{59B804FE-35B8-4533-87F4-D237B9D78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8"/>
          <a:stretch>
            <a:fillRect/>
          </a:stretch>
        </p:blipFill>
        <p:spPr bwMode="auto">
          <a:xfrm>
            <a:off x="9856788" y="127000"/>
            <a:ext cx="2092325" cy="1238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6B9D131-D0F2-4561-9B31-D2A1BDD1D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7" y="1559524"/>
            <a:ext cx="11847513" cy="2416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marL="342900" indent="-342900"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0100" indent="-3429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>
              <a:buNone/>
            </a:pPr>
            <a:r>
              <a:rPr lang="ru-RU" dirty="0"/>
              <a:t>Требования к заданию:</a:t>
            </a:r>
            <a:endParaRPr lang="ru-RU" sz="2400" dirty="0"/>
          </a:p>
          <a:p>
            <a:r>
              <a:rPr lang="ru-RU" dirty="0"/>
              <a:t>Система должна обладать следующими возможностями:</a:t>
            </a:r>
            <a:endParaRPr lang="ru-RU" sz="2400" dirty="0"/>
          </a:p>
          <a:p>
            <a:pPr lvl="0"/>
            <a:r>
              <a:rPr lang="ru-RU" dirty="0"/>
              <a:t>Возможность получения информации о рейсах, которая хранится в базе данных (в виде </a:t>
            </a:r>
            <a:r>
              <a:rPr lang="en-US" dirty="0"/>
              <a:t>JSON </a:t>
            </a:r>
            <a:r>
              <a:rPr lang="ru-RU" dirty="0"/>
              <a:t>файлов)</a:t>
            </a:r>
            <a:endParaRPr lang="ru-RU" sz="2400" dirty="0"/>
          </a:p>
          <a:p>
            <a:pPr lvl="0"/>
            <a:r>
              <a:rPr lang="ru-RU" dirty="0"/>
              <a:t>Возможность получения дополнительной информацией о рейсах</a:t>
            </a:r>
            <a:endParaRPr lang="ru-RU" sz="2400" dirty="0"/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18076E-EBBC-4C57-B7C2-834E3F1A1E0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-1310227" y="6503448"/>
            <a:ext cx="8551594" cy="35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endParaRPr lang="ru-RU" altLang="ru-RU" sz="16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500392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FFB8F-C2FE-8D4E-9895-796CDFF2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92113"/>
            <a:ext cx="10515600" cy="132556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  <a:latin typeface="Arial"/>
                <a:cs typeface="Arial"/>
              </a:rPr>
              <a:t>Анализ аналогов</a:t>
            </a:r>
            <a:endParaRPr lang="ru-RU" dirty="0"/>
          </a:p>
        </p:txBody>
      </p:sp>
      <p:pic>
        <p:nvPicPr>
          <p:cNvPr id="15362" name="Picture 2" descr="http://www.ifmo.ru/file/news/4246/itmo_small_blue_rus.png">
            <a:extLst>
              <a:ext uri="{FF2B5EF4-FFF2-40B4-BE49-F238E27FC236}">
                <a16:creationId xmlns:a16="http://schemas.microsoft.com/office/drawing/2014/main" id="{59B804FE-35B8-4533-87F4-D237B9D78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8"/>
          <a:stretch>
            <a:fillRect/>
          </a:stretch>
        </p:blipFill>
        <p:spPr bwMode="auto">
          <a:xfrm>
            <a:off x="9856788" y="127000"/>
            <a:ext cx="2092325" cy="1238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6B9D131-D0F2-4561-9B31-D2A1BDD1D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87" y="2465743"/>
            <a:ext cx="11847513" cy="22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marL="342900" indent="-342900"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0100" indent="-3429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Tx/>
              <a:buChar char="-"/>
            </a:pPr>
            <a:r>
              <a:rPr lang="en-US" sz="2400" dirty="0"/>
              <a:t>Google Flights</a:t>
            </a:r>
          </a:p>
          <a:p>
            <a:pPr>
              <a:buFontTx/>
              <a:buChar char="-"/>
            </a:pPr>
            <a:endParaRPr lang="en-US" sz="2400" dirty="0"/>
          </a:p>
          <a:p>
            <a:pPr>
              <a:buFontTx/>
              <a:buChar char="-"/>
            </a:pPr>
            <a:r>
              <a:rPr lang="en-US" sz="2400" dirty="0"/>
              <a:t>Tutu</a:t>
            </a:r>
          </a:p>
          <a:p>
            <a:pPr>
              <a:buFontTx/>
              <a:buChar char="-"/>
            </a:pPr>
            <a:endParaRPr lang="en-US" sz="2400" dirty="0"/>
          </a:p>
          <a:p>
            <a:pPr>
              <a:buFontTx/>
              <a:buChar char="-"/>
            </a:pPr>
            <a:r>
              <a:rPr lang="ru-RU" sz="2400" dirty="0" err="1"/>
              <a:t>Яндекс.Авиабилеты</a:t>
            </a:r>
            <a:endParaRPr lang="ru-RU" sz="2400" dirty="0"/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18076E-EBBC-4C57-B7C2-834E3F1A1E0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-1310227" y="6503448"/>
            <a:ext cx="8551594" cy="35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endParaRPr lang="ru-RU" altLang="ru-RU" sz="16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873323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FFB8F-C2FE-8D4E-9895-796CDFF2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92113"/>
            <a:ext cx="10515600" cy="132556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  <a:latin typeface="Arial"/>
                <a:cs typeface="Arial"/>
              </a:rPr>
              <a:t>Инфологическая модель БД</a:t>
            </a:r>
            <a:endParaRPr lang="ru-RU" dirty="0"/>
          </a:p>
        </p:txBody>
      </p:sp>
      <p:pic>
        <p:nvPicPr>
          <p:cNvPr id="15362" name="Picture 2" descr="http://www.ifmo.ru/file/news/4246/itmo_small_blue_rus.png">
            <a:extLst>
              <a:ext uri="{FF2B5EF4-FFF2-40B4-BE49-F238E27FC236}">
                <a16:creationId xmlns:a16="http://schemas.microsoft.com/office/drawing/2014/main" id="{59B804FE-35B8-4533-87F4-D237B9D78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8"/>
          <a:stretch>
            <a:fillRect/>
          </a:stretch>
        </p:blipFill>
        <p:spPr bwMode="auto">
          <a:xfrm>
            <a:off x="9856788" y="127000"/>
            <a:ext cx="2092325" cy="1238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18076E-EBBC-4C57-B7C2-834E3F1A1E0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-1310227" y="6503448"/>
            <a:ext cx="8551594" cy="35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endParaRPr lang="ru-RU" altLang="ru-RU" sz="16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9EFE58-AF3B-6849-A442-0B16689C8D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3122" y="2416492"/>
            <a:ext cx="4643755" cy="2177415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D2C2DA24-40C5-D94F-B6E7-F8C08E3714F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2492375"/>
            <a:ext cx="4806950" cy="202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9645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FFB8F-C2FE-8D4E-9895-796CDFF2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92113"/>
            <a:ext cx="10515600" cy="132556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  <a:latin typeface="Arial"/>
                <a:cs typeface="Arial"/>
              </a:rPr>
              <a:t>Пользователи системы</a:t>
            </a:r>
            <a:endParaRPr lang="ru-RU" dirty="0"/>
          </a:p>
        </p:txBody>
      </p:sp>
      <p:pic>
        <p:nvPicPr>
          <p:cNvPr id="15362" name="Picture 2" descr="http://www.ifmo.ru/file/news/4246/itmo_small_blue_rus.png">
            <a:extLst>
              <a:ext uri="{FF2B5EF4-FFF2-40B4-BE49-F238E27FC236}">
                <a16:creationId xmlns:a16="http://schemas.microsoft.com/office/drawing/2014/main" id="{59B804FE-35B8-4533-87F4-D237B9D78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8"/>
          <a:stretch>
            <a:fillRect/>
          </a:stretch>
        </p:blipFill>
        <p:spPr bwMode="auto">
          <a:xfrm>
            <a:off x="9856788" y="127000"/>
            <a:ext cx="2092325" cy="1238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6B9D131-D0F2-4561-9B31-D2A1BDD1D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7" y="1559524"/>
            <a:ext cx="11847513" cy="2932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marL="342900" indent="-342900"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0100" indent="-3429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ru-RU" b="1" dirty="0"/>
              <a:t>Права гостя:</a:t>
            </a:r>
            <a:endParaRPr lang="ru-RU" dirty="0"/>
          </a:p>
          <a:p>
            <a:pPr lvl="0"/>
            <a:r>
              <a:rPr lang="ru-RU" dirty="0"/>
              <a:t>Просмотр содержимого главной страницы сайта</a:t>
            </a:r>
          </a:p>
          <a:p>
            <a:pPr lvl="0"/>
            <a:r>
              <a:rPr lang="ru-RU" dirty="0"/>
              <a:t>Просмотр информации и переход по ссылкам для </a:t>
            </a:r>
            <a:r>
              <a:rPr lang="ru-RU" dirty="0" err="1"/>
              <a:t>дальнейнего</a:t>
            </a:r>
            <a:r>
              <a:rPr lang="ru-RU" dirty="0"/>
              <a:t> просмотра информации</a:t>
            </a:r>
          </a:p>
          <a:p>
            <a:r>
              <a:rPr lang="ru-RU" b="1" dirty="0"/>
              <a:t>Права администратора:</a:t>
            </a:r>
            <a:endParaRPr lang="ru-RU" dirty="0"/>
          </a:p>
          <a:p>
            <a:r>
              <a:rPr lang="ru-RU" dirty="0"/>
              <a:t>Добавление и удаление информации в системе</a:t>
            </a:r>
            <a:endParaRPr lang="ru-RU" sz="2400" dirty="0"/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18076E-EBBC-4C57-B7C2-834E3F1A1E0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-1310227" y="6503448"/>
            <a:ext cx="8551594" cy="35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endParaRPr lang="ru-RU" altLang="ru-RU" sz="16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6" name="Рисунок 9">
            <a:extLst>
              <a:ext uri="{FF2B5EF4-FFF2-40B4-BE49-F238E27FC236}">
                <a16:creationId xmlns:a16="http://schemas.microsoft.com/office/drawing/2014/main" id="{2ECD11C8-E9F6-F84C-BD36-8C123E7924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02308" y="4257040"/>
            <a:ext cx="3646805" cy="179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4598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FFB8F-C2FE-8D4E-9895-796CDFF2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92113"/>
            <a:ext cx="10515600" cy="132556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  <a:latin typeface="Arial"/>
                <a:cs typeface="Arial"/>
              </a:rPr>
              <a:t>Архитектура системы</a:t>
            </a:r>
            <a:endParaRPr lang="ru-RU" dirty="0"/>
          </a:p>
        </p:txBody>
      </p:sp>
      <p:pic>
        <p:nvPicPr>
          <p:cNvPr id="15362" name="Picture 2" descr="http://www.ifmo.ru/file/news/4246/itmo_small_blue_rus.png">
            <a:extLst>
              <a:ext uri="{FF2B5EF4-FFF2-40B4-BE49-F238E27FC236}">
                <a16:creationId xmlns:a16="http://schemas.microsoft.com/office/drawing/2014/main" id="{59B804FE-35B8-4533-87F4-D237B9D78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8"/>
          <a:stretch>
            <a:fillRect/>
          </a:stretch>
        </p:blipFill>
        <p:spPr bwMode="auto">
          <a:xfrm>
            <a:off x="9856788" y="127000"/>
            <a:ext cx="2092325" cy="1238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18076E-EBBC-4C57-B7C2-834E3F1A1E0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-1310227" y="6503448"/>
            <a:ext cx="8551594" cy="35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endParaRPr lang="ru-RU" altLang="ru-RU" sz="16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6" name="Рисунок 10">
            <a:extLst>
              <a:ext uri="{FF2B5EF4-FFF2-40B4-BE49-F238E27FC236}">
                <a16:creationId xmlns:a16="http://schemas.microsoft.com/office/drawing/2014/main" id="{20709EC4-C063-C140-AD30-6A5E3CD7D6A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35935" y="1672907"/>
            <a:ext cx="6120130" cy="351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2337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FFB8F-C2FE-8D4E-9895-796CDFF2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92113"/>
            <a:ext cx="10515600" cy="132556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>
                <a:solidFill>
                  <a:schemeClr val="bg1"/>
                </a:solidFill>
                <a:latin typeface="Arial"/>
                <a:cs typeface="Arial"/>
              </a:rPr>
              <a:t>Архитектура системы</a:t>
            </a:r>
            <a:endParaRPr lang="ru-RU" dirty="0"/>
          </a:p>
        </p:txBody>
      </p:sp>
      <p:pic>
        <p:nvPicPr>
          <p:cNvPr id="15362" name="Picture 2" descr="http://www.ifmo.ru/file/news/4246/itmo_small_blue_rus.png">
            <a:extLst>
              <a:ext uri="{FF2B5EF4-FFF2-40B4-BE49-F238E27FC236}">
                <a16:creationId xmlns:a16="http://schemas.microsoft.com/office/drawing/2014/main" id="{59B804FE-35B8-4533-87F4-D237B9D78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8"/>
          <a:stretch>
            <a:fillRect/>
          </a:stretch>
        </p:blipFill>
        <p:spPr bwMode="auto">
          <a:xfrm>
            <a:off x="9856788" y="127000"/>
            <a:ext cx="2092325" cy="1238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18076E-EBBC-4C57-B7C2-834E3F1A1E0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-1310227" y="6503448"/>
            <a:ext cx="8551594" cy="35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endParaRPr lang="ru-RU" altLang="ru-RU" sz="16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7" name="Рисунок 14">
            <a:extLst>
              <a:ext uri="{FF2B5EF4-FFF2-40B4-BE49-F238E27FC236}">
                <a16:creationId xmlns:a16="http://schemas.microsoft.com/office/drawing/2014/main" id="{59001144-7647-9D49-ABA7-B6AC5AE184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35935" y="1616075"/>
            <a:ext cx="6120130" cy="36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9148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3FFB8F-C2FE-8D4E-9895-796CDFF2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392113"/>
            <a:ext cx="10515600" cy="132556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JSON </a:t>
            </a:r>
            <a:r>
              <a:rPr lang="ru-RU" dirty="0">
                <a:solidFill>
                  <a:schemeClr val="bg1"/>
                </a:solidFill>
                <a:latin typeface="Arial"/>
                <a:cs typeface="Arial"/>
              </a:rPr>
              <a:t>файлы БД</a:t>
            </a:r>
            <a:endParaRPr lang="ru-RU" dirty="0"/>
          </a:p>
        </p:txBody>
      </p:sp>
      <p:pic>
        <p:nvPicPr>
          <p:cNvPr id="15362" name="Picture 2" descr="http://www.ifmo.ru/file/news/4246/itmo_small_blue_rus.png">
            <a:extLst>
              <a:ext uri="{FF2B5EF4-FFF2-40B4-BE49-F238E27FC236}">
                <a16:creationId xmlns:a16="http://schemas.microsoft.com/office/drawing/2014/main" id="{59B804FE-35B8-4533-87F4-D237B9D78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8"/>
          <a:stretch>
            <a:fillRect/>
          </a:stretch>
        </p:blipFill>
        <p:spPr bwMode="auto">
          <a:xfrm>
            <a:off x="9856788" y="127000"/>
            <a:ext cx="2092325" cy="12382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18076E-EBBC-4C57-B7C2-834E3F1A1E0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-1310227" y="6503448"/>
            <a:ext cx="8551594" cy="35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6858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287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endParaRPr lang="ru-RU" altLang="ru-RU" sz="16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6" name="Рисунок 18">
            <a:extLst>
              <a:ext uri="{FF2B5EF4-FFF2-40B4-BE49-F238E27FC236}">
                <a16:creationId xmlns:a16="http://schemas.microsoft.com/office/drawing/2014/main" id="{350B891B-F779-814C-B137-2F1789B560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1201" y="2885086"/>
            <a:ext cx="5156199" cy="2855314"/>
          </a:xfrm>
          <a:prstGeom prst="rect">
            <a:avLst/>
          </a:prstGeom>
        </p:spPr>
      </p:pic>
      <p:pic>
        <p:nvPicPr>
          <p:cNvPr id="7" name="Рисунок 19">
            <a:extLst>
              <a:ext uri="{FF2B5EF4-FFF2-40B4-BE49-F238E27FC236}">
                <a16:creationId xmlns:a16="http://schemas.microsoft.com/office/drawing/2014/main" id="{D47803A4-FFF8-AE41-8F3A-C22C746B6233}"/>
              </a:ext>
            </a:extLst>
          </p:cNvPr>
          <p:cNvPicPr/>
          <p:nvPr/>
        </p:nvPicPr>
        <p:blipFill rotWithShape="1">
          <a:blip r:embed="rId4"/>
          <a:srcRect t="-1" b="48911"/>
          <a:stretch/>
        </p:blipFill>
        <p:spPr bwMode="auto">
          <a:xfrm>
            <a:off x="5306536" y="1670979"/>
            <a:ext cx="6119495" cy="31026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4667605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1144</TotalTime>
  <Words>279</Words>
  <Application>Microsoft Macintosh PowerPoint</Application>
  <PresentationFormat>Widescreen</PresentationFormat>
  <Paragraphs>39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PowerPoint Presentation</vt:lpstr>
      <vt:lpstr>Введение</vt:lpstr>
      <vt:lpstr>Анализ и уточнение задания</vt:lpstr>
      <vt:lpstr>Анализ аналогов</vt:lpstr>
      <vt:lpstr>Инфологическая модель БД</vt:lpstr>
      <vt:lpstr>Пользователи системы</vt:lpstr>
      <vt:lpstr>Архитектура системы</vt:lpstr>
      <vt:lpstr>Архитектура системы</vt:lpstr>
      <vt:lpstr>JSON файлы БД</vt:lpstr>
      <vt:lpstr>Описание программного кода</vt:lpstr>
      <vt:lpstr>Описание программного кода</vt:lpstr>
      <vt:lpstr>Описание программного кода</vt:lpstr>
      <vt:lpstr>Описание программного кода</vt:lpstr>
      <vt:lpstr>Заключение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daria m</dc:creator>
  <cp:lastModifiedBy>Ушакова Кристина Эдуардовна</cp:lastModifiedBy>
  <cp:revision>127</cp:revision>
  <dcterms:created xsi:type="dcterms:W3CDTF">2017-04-12T11:23:07Z</dcterms:created>
  <dcterms:modified xsi:type="dcterms:W3CDTF">2019-01-13T23:05:48Z</dcterms:modified>
</cp:coreProperties>
</file>